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449" r:id="rId2"/>
    <p:sldId id="721" r:id="rId3"/>
    <p:sldId id="679" r:id="rId4"/>
    <p:sldId id="601" r:id="rId5"/>
    <p:sldId id="680" r:id="rId6"/>
    <p:sldId id="681" r:id="rId7"/>
    <p:sldId id="682" r:id="rId8"/>
    <p:sldId id="653" r:id="rId9"/>
    <p:sldId id="654" r:id="rId10"/>
    <p:sldId id="655" r:id="rId11"/>
    <p:sldId id="684" r:id="rId12"/>
    <p:sldId id="685" r:id="rId13"/>
    <p:sldId id="686" r:id="rId14"/>
    <p:sldId id="638" r:id="rId15"/>
    <p:sldId id="651" r:id="rId16"/>
    <p:sldId id="687" r:id="rId17"/>
    <p:sldId id="600" r:id="rId18"/>
    <p:sldId id="720" r:id="rId19"/>
    <p:sldId id="664" r:id="rId20"/>
    <p:sldId id="689" r:id="rId21"/>
    <p:sldId id="690" r:id="rId22"/>
    <p:sldId id="691" r:id="rId23"/>
    <p:sldId id="692" r:id="rId24"/>
    <p:sldId id="694" r:id="rId25"/>
    <p:sldId id="719" r:id="rId26"/>
    <p:sldId id="678" r:id="rId27"/>
    <p:sldId id="68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0357" autoAdjust="0"/>
  </p:normalViewPr>
  <p:slideViewPr>
    <p:cSldViewPr snapToGrid="0" snapToObjects="1">
      <p:cViewPr varScale="1">
        <p:scale>
          <a:sx n="100" d="100"/>
          <a:sy n="100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ekekfls00.ekmd.huji.uni\public\labdata\itamarsi_lab_data\Inbal\2016_Mitosis_Article_2016\Proteomic\results%20of%20proteomics%20experiment%2019.10.2016\Goren%20Data%20Release%20-%20Oct.14,%202016_inbal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60873355040597"/>
          <c:y val="0.164526135112876"/>
          <c:w val="0.55026635431226201"/>
          <c:h val="0.73752018534340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graph2!$A$3</c:f>
              <c:strCache>
                <c:ptCount val="1"/>
                <c:pt idx="0">
                  <c:v>UnSynch</c:v>
                </c:pt>
              </c:strCache>
            </c:strRef>
          </c:tx>
          <c:spPr>
            <a:solidFill>
              <a:schemeClr val="tx1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graph2!$E$7</c:f>
                <c:numCache>
                  <c:formatCode>General</c:formatCode>
                  <c:ptCount val="1"/>
                  <c:pt idx="0">
                    <c:v>2.3094010767584999E-4</c:v>
                  </c:pt>
                </c:numCache>
              </c:numRef>
            </c:plus>
            <c:minus>
              <c:numRef>
                <c:f>graph2!$E$7</c:f>
                <c:numCache>
                  <c:formatCode>General</c:formatCode>
                  <c:ptCount val="1"/>
                  <c:pt idx="0">
                    <c:v>2.3094010767584999E-4</c:v>
                  </c:pt>
                </c:numCache>
              </c:numRef>
            </c:minus>
          </c:errBars>
          <c:val>
            <c:numRef>
              <c:f>graph2!$E$3</c:f>
              <c:numCache>
                <c:formatCode>0.00%</c:formatCode>
                <c:ptCount val="1"/>
                <c:pt idx="0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2-3E43-89C2-202054C171FC}"/>
            </c:ext>
          </c:extLst>
        </c:ser>
        <c:ser>
          <c:idx val="1"/>
          <c:order val="1"/>
          <c:tx>
            <c:strRef>
              <c:f>graph2!$A$4</c:f>
              <c:strCache>
                <c:ptCount val="1"/>
                <c:pt idx="0">
                  <c:v>Synch</c:v>
                </c:pt>
              </c:strCache>
            </c:strRef>
          </c:tx>
          <c:spPr>
            <a:solidFill>
              <a:srgbClr val="CC0000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graph2!$E$8</c:f>
                <c:numCache>
                  <c:formatCode>General</c:formatCode>
                  <c:ptCount val="1"/>
                  <c:pt idx="0">
                    <c:v>5.7735026918962599E-5</c:v>
                  </c:pt>
                </c:numCache>
              </c:numRef>
            </c:plus>
            <c:minus>
              <c:numRef>
                <c:f>graph2!$E$8</c:f>
                <c:numCache>
                  <c:formatCode>General</c:formatCode>
                  <c:ptCount val="1"/>
                  <c:pt idx="0">
                    <c:v>5.7735026918962599E-5</c:v>
                  </c:pt>
                </c:numCache>
              </c:numRef>
            </c:minus>
          </c:errBars>
          <c:val>
            <c:numRef>
              <c:f>graph2!$E$4</c:f>
              <c:numCache>
                <c:formatCode>0.00%</c:formatCode>
                <c:ptCount val="1"/>
                <c:pt idx="0">
                  <c:v>3.7000000000000002E-3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12-3E43-89C2-202054C171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138453288"/>
        <c:axId val="-2138434136"/>
      </c:barChart>
      <c:catAx>
        <c:axId val="-2138453288"/>
        <c:scaling>
          <c:orientation val="minMax"/>
        </c:scaling>
        <c:delete val="0"/>
        <c:axPos val="b"/>
        <c:majorTickMark val="none"/>
        <c:minorTickMark val="none"/>
        <c:tickLblPos val="none"/>
        <c:crossAx val="-2138434136"/>
        <c:crossesAt val="0"/>
        <c:auto val="1"/>
        <c:lblAlgn val="ctr"/>
        <c:lblOffset val="100"/>
        <c:noMultiLvlLbl val="0"/>
      </c:catAx>
      <c:valAx>
        <c:axId val="-2138434136"/>
        <c:scaling>
          <c:orientation val="minMax"/>
          <c:min val="0"/>
        </c:scaling>
        <c:delete val="0"/>
        <c:axPos val="l"/>
        <c:numFmt formatCode="0.00%" sourceLinked="0"/>
        <c:majorTickMark val="out"/>
        <c:minorTickMark val="none"/>
        <c:tickLblPos val="nextTo"/>
        <c:txPr>
          <a:bodyPr/>
          <a:lstStyle/>
          <a:p>
            <a:pPr>
              <a:defRPr sz="600"/>
            </a:pPr>
            <a:endParaRPr lang="en-US"/>
          </a:p>
        </c:txPr>
        <c:crossAx val="-21384532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68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5731 genes that are occupied by H3K4me3, H3K9ac, and H3K27ac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5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finding suggests that the NDR patterns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differentiate between genes that are important promptly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mitotic exit versus genes that are only necessary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b="1">
                <a:latin typeface="Times" pitchFamily="18" charset="0"/>
                <a:ea typeface="ＭＳ Ｐゴシック" pitchFamily="34" charset="-128"/>
                <a:cs typeface="Times" pitchFamily="18" charset="0"/>
              </a:rPr>
              <a:t>Thank you for listening, and all these for the help, and these for funding support.</a:t>
            </a:r>
            <a:endParaRPr lang="he-IL" b="1">
              <a:latin typeface="Times" pitchFamily="18" charset="0"/>
              <a:ea typeface="ＭＳ Ｐゴシック" pitchFamily="34" charset="-128"/>
              <a:cs typeface="Times" pitchFamily="18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D8EBFBA-1BA5-488B-8E63-1717709BE493}" type="slidenum">
              <a:rPr lang="x-none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9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90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903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69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11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During mitosis: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Changes in chromosome structure.</a:t>
            </a:r>
          </a:p>
          <a:p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-US" sz="4000" baseline="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.Components of general transcription machinery falls of the DNA</a:t>
            </a:r>
            <a:r>
              <a:rPr lang="en-US" sz="4000" baseline="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(including RNA Polymerase).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3. Eviction of sequence specific TF’s from chromatin </a:t>
            </a:r>
            <a:r>
              <a:rPr lang="en-US" sz="24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(many but not all).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4. Silences of transcription</a:t>
            </a:r>
            <a:endParaRPr lang="en-US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 lvl="0"/>
            <a:r>
              <a:rPr lang="en-US" sz="2400" b="1" dirty="0">
                <a:solidFill>
                  <a:srgbClr val="FF0000"/>
                </a:solidFill>
              </a:rPr>
              <a:t>In spite of these dramatic changes the accessibility of mitotic chromosomes to macromolecules remain high as can be seen by:</a:t>
            </a:r>
          </a:p>
          <a:p>
            <a:pPr lvl="0"/>
            <a:r>
              <a:rPr lang="en-US" sz="2400" b="1" dirty="0">
                <a:solidFill>
                  <a:srgbClr val="FF0000"/>
                </a:solidFill>
              </a:rPr>
              <a:t>	* 	</a:t>
            </a:r>
            <a:r>
              <a:rPr lang="en-US" sz="2400" b="0" dirty="0">
                <a:solidFill>
                  <a:srgbClr val="FF0000"/>
                </a:solidFill>
              </a:rPr>
              <a:t>Biophysical  measurement </a:t>
            </a:r>
          </a:p>
          <a:p>
            <a:pPr lvl="0"/>
            <a:r>
              <a:rPr lang="en-US" sz="2400" b="0" dirty="0">
                <a:solidFill>
                  <a:srgbClr val="FF0000"/>
                </a:solidFill>
              </a:rPr>
              <a:t>	* 	</a:t>
            </a:r>
            <a:r>
              <a:rPr lang="en-US" sz="2400" b="0" dirty="0" err="1">
                <a:solidFill>
                  <a:srgbClr val="FF0000"/>
                </a:solidFill>
              </a:rPr>
              <a:t>Dnase</a:t>
            </a:r>
            <a:r>
              <a:rPr lang="en-US" sz="2400" b="0" dirty="0">
                <a:solidFill>
                  <a:srgbClr val="FF0000"/>
                </a:solidFill>
              </a:rPr>
              <a:t> I sensitivity assay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Chromatin structure and function is re-established immediately after mitosis</a:t>
            </a:r>
          </a:p>
          <a:p>
            <a:pPr>
              <a:lnSpc>
                <a:spcPct val="150000"/>
              </a:lnSpc>
            </a:pPr>
            <a:endParaRPr lang="en-US" altLang="he-IL" sz="20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</a:t>
            </a: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chromosomes </a:t>
            </a:r>
            <a:r>
              <a:rPr lang="en-US" altLang="he-IL" sz="2000" b="0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decondense</a:t>
            </a: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gradually along G1</a:t>
            </a:r>
            <a:endParaRPr lang="en-US" altLang="he-IL" sz="2000" b="0" baseline="300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The interphase TAD structures is resumed within 4 hours after cytokinesis</a:t>
            </a:r>
            <a:endParaRPr lang="en-US" altLang="he-IL" sz="2000" b="0" baseline="300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Transcription is resumed at the beginning of G1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How information is stored during mitosis is not clear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Generally - </a:t>
            </a:r>
          </a:p>
          <a:p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some information is retained on the mitotic chromosomes and serves as “bookmarks” that allow for the re-establishment of the entire chromatin structure and function.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 err="1"/>
              <a:t>HeLa</a:t>
            </a:r>
            <a:r>
              <a:rPr lang="en-US" b="1" baseline="0" dirty="0"/>
              <a:t> cells, synchronized in a different way:</a:t>
            </a:r>
          </a:p>
          <a:p>
            <a:endParaRPr lang="en-US" b="1" baseline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arrested human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cells with a double thymidine block followed 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nocodazole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treatment and shake-off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G1E are murine</a:t>
            </a:r>
          </a:p>
          <a:p>
            <a:r>
              <a:rPr lang="en-US" b="1" baseline="0" dirty="0"/>
              <a:t>erythroblast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0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chart" Target="../charts/chart1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news/2017/09/are-preprints-future-biology-survival-guide-scientis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quantificatio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168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H11KQVx.gif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734104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TSS nucleosome is distinguishable from its surrounding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9BB4BC-3A69-4B46-BE73-49C82FEF7339}"/>
              </a:ext>
            </a:extLst>
          </p:cNvPr>
          <p:cNvGrpSpPr/>
          <p:nvPr/>
        </p:nvGrpSpPr>
        <p:grpSpPr>
          <a:xfrm>
            <a:off x="5399674" y="2002372"/>
            <a:ext cx="3264011" cy="3280827"/>
            <a:chOff x="5399674" y="2002372"/>
            <a:chExt cx="3264011" cy="3280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2A85E9-F4E2-1A4E-BE30-2C4BDE62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674" y="2002372"/>
              <a:ext cx="3093220" cy="32808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FD94B8-AF6B-1C40-B3FC-9723110C3D5B}"/>
                </a:ext>
              </a:extLst>
            </p:cNvPr>
            <p:cNvSpPr/>
            <p:nvPr/>
          </p:nvSpPr>
          <p:spPr>
            <a:xfrm>
              <a:off x="8322103" y="2447589"/>
              <a:ext cx="341582" cy="8914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25780-4B2D-CD48-9338-7A9CCAABC6C7}"/>
              </a:ext>
            </a:extLst>
          </p:cNvPr>
          <p:cNvGrpSpPr/>
          <p:nvPr/>
        </p:nvGrpSpPr>
        <p:grpSpPr>
          <a:xfrm>
            <a:off x="903493" y="2057399"/>
            <a:ext cx="3232476" cy="3111499"/>
            <a:chOff x="535193" y="2171699"/>
            <a:chExt cx="3232476" cy="3111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C2EDC0-EAB3-4842-ACDD-D03768127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93" y="2171699"/>
              <a:ext cx="2999413" cy="311149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72C4A-9611-3545-930B-E3916EF29097}"/>
                </a:ext>
              </a:extLst>
            </p:cNvPr>
            <p:cNvSpPr/>
            <p:nvPr/>
          </p:nvSpPr>
          <p:spPr>
            <a:xfrm>
              <a:off x="3426087" y="2447588"/>
              <a:ext cx="341582" cy="2327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587" y="3747197"/>
            <a:ext cx="995082" cy="2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Possible models for explaining NFR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7" y="1452400"/>
            <a:ext cx="7453923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H3K4me3 patterns support for the nucleosome shift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08" y="2300537"/>
            <a:ext cx="1981610" cy="1977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3216" y="1688343"/>
            <a:ext cx="386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∆ of Mitosis to Interphase (H3K4me3)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2243" y="2456061"/>
            <a:ext cx="2062689" cy="1802125"/>
            <a:chOff x="3346903" y="4967021"/>
            <a:chExt cx="1727022" cy="1508859"/>
          </a:xfrm>
        </p:grpSpPr>
        <p:graphicFrame>
          <p:nvGraphicFramePr>
            <p:cNvPr id="9" name="תרשים 5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9070375"/>
                </p:ext>
              </p:extLst>
            </p:nvPr>
          </p:nvGraphicFramePr>
          <p:xfrm>
            <a:off x="3380692" y="4967021"/>
            <a:ext cx="1693233" cy="1362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 rot="16200000">
              <a:off x="2769580" y="5544345"/>
              <a:ext cx="1360799" cy="2061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000" dirty="0">
                  <a:latin typeface="Gill Sans"/>
                  <a:cs typeface="Gill Sans"/>
                </a:rPr>
                <a:t>Relative Abundance %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480204" y="6269727"/>
              <a:ext cx="1363079" cy="206153"/>
              <a:chOff x="1358463" y="6548863"/>
              <a:chExt cx="1363079" cy="20615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79" y="6614968"/>
                <a:ext cx="98623" cy="9862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463" y="6614968"/>
                <a:ext cx="98623" cy="9862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198933" y="6548863"/>
                <a:ext cx="522609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>
                    <a:latin typeface="Gill Sans"/>
                    <a:cs typeface="Gill Sans"/>
                  </a:rPr>
                  <a:t>Mitosis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01371" y="6548863"/>
                <a:ext cx="666681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>
                    <a:latin typeface="Gill Sans"/>
                    <a:cs typeface="Gill Sans"/>
                  </a:rPr>
                  <a:t>Interphase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1255" r="1"/>
          <a:stretch/>
        </p:blipFill>
        <p:spPr>
          <a:xfrm>
            <a:off x="2901577" y="2335618"/>
            <a:ext cx="1999131" cy="18241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12992" y="2060407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492243" y="1937296"/>
            <a:ext cx="19683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H3K4me3 abundance 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(Proteomics)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3337709" y="4058627"/>
            <a:ext cx="116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Interphase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2292926" y="3031267"/>
            <a:ext cx="84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Mitosis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116" y="2223553"/>
            <a:ext cx="1827581" cy="195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588" y="4844506"/>
            <a:ext cx="3301999" cy="1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47" y="4065785"/>
            <a:ext cx="2183081" cy="2398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88" y="1344198"/>
            <a:ext cx="2352828" cy="24509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373" b="4438"/>
          <a:stretch/>
        </p:blipFill>
        <p:spPr>
          <a:xfrm>
            <a:off x="6842754" y="4211047"/>
            <a:ext cx="2247883" cy="2252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198" b="3148"/>
          <a:stretch/>
        </p:blipFill>
        <p:spPr>
          <a:xfrm>
            <a:off x="1586228" y="4211047"/>
            <a:ext cx="2312894" cy="2333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87328" y="1159531"/>
            <a:ext cx="270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∆ of Mitosis to Interphase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4396" b="3533"/>
          <a:stretch/>
        </p:blipFill>
        <p:spPr>
          <a:xfrm>
            <a:off x="6842754" y="1588255"/>
            <a:ext cx="2209334" cy="22591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4474" b="2876"/>
          <a:stretch/>
        </p:blipFill>
        <p:spPr>
          <a:xfrm>
            <a:off x="1689696" y="1549374"/>
            <a:ext cx="2209426" cy="220688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9741" y="2240535"/>
            <a:ext cx="966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No TSA</a:t>
            </a:r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792" y="4860287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150mM TSA</a:t>
            </a:r>
          </a:p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30703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99"/>
                </a:solidFill>
                <a:latin typeface="Gill Sans"/>
                <a:cs typeface="Gill Sans"/>
              </a:rPr>
              <a:t>Inhibition of HDACs by TSA removes the acetylation NFR pattern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9869" y="654484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705502" y="2489136"/>
            <a:ext cx="148445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Averaged read depth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5142678" y="2677738"/>
            <a:ext cx="28836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Averaged read depth (mitosis – Interphase)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829869" y="379515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032797" y="3795153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7032797" y="6464018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2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472E-6 7.0403E-7 L 2.81472E-6 0.20241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3454E-7 1.64891E-6 L -0.00139 0.2214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1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 animBg="1"/>
      <p:bldP spid="26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404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Characterization of the TSS-associated NDRs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565FA-A1C6-B140-A443-DA9B3698F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8" r="5342"/>
          <a:stretch/>
        </p:blipFill>
        <p:spPr>
          <a:xfrm>
            <a:off x="4467498" y="1136493"/>
            <a:ext cx="4336872" cy="535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1771-3246-2649-AFDE-55872DFD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6" y="1629359"/>
            <a:ext cx="4232366" cy="1117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ECF4-C1A7-B245-980B-10B6F118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2" y="3409987"/>
            <a:ext cx="4232366" cy="988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D455F-C5B9-094E-BFB0-066343A7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55" y="5005582"/>
            <a:ext cx="4232366" cy="931897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2152E987-413E-3F43-8B04-1D9955B06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716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404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Characterization of the TSS-associated NDRs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1771-3246-2649-AFDE-55872DFD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" y="4326867"/>
            <a:ext cx="3670662" cy="968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ECF4-C1A7-B245-980B-10B6F118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82639"/>
            <a:ext cx="3670662" cy="857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D455F-C5B9-094E-BFB0-066343A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669" y="5487551"/>
            <a:ext cx="3670662" cy="808219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049661F9-D6B7-D04A-BA4D-BE6500C14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AE82B-A269-3749-AB12-6BEFDFF9E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084" y="1059092"/>
            <a:ext cx="5567832" cy="29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3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323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Mitotic nucleosome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depositioning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2000"/>
            <a:ext cx="9144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"/>
                <a:cs typeface="Gill Sans"/>
              </a:rPr>
              <a:t>A nucleosome marked with H3K4me3 is present at NFRs during mitosis.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This TSS nucleosome is distinguishable from its surroundings</a:t>
            </a:r>
          </a:p>
          <a:p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The +1 nucleosome appears to shift into the NFR area 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During mitosis there is specific </a:t>
            </a:r>
            <a:r>
              <a:rPr lang="en-US" sz="2000" dirty="0" err="1">
                <a:latin typeface="Gill Sans"/>
                <a:cs typeface="Gill Sans"/>
              </a:rPr>
              <a:t>deaceylation</a:t>
            </a:r>
            <a:r>
              <a:rPr lang="en-US" sz="2000" dirty="0">
                <a:latin typeface="Gill Sans"/>
                <a:cs typeface="Gill Sans"/>
              </a:rPr>
              <a:t> of the shifted nucleosome by HDAC/s</a:t>
            </a:r>
          </a:p>
          <a:p>
            <a:endParaRPr lang="en-US" sz="20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4" y="4424646"/>
            <a:ext cx="3671787" cy="2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8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" y="25558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Acknowledgments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09474" y="1014223"/>
            <a:ext cx="2961514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2000" b="1" u="sng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Goren Lab: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Sharona</a:t>
            </a: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Shleizer-Burko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Miguel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Alcantar</a:t>
            </a: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Yutong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Qiu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Laura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Yelin-Bekerman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Cynthia Wu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Mark Moyer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Jonathan Young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Catherine Wang</a:t>
            </a:r>
          </a:p>
          <a:p>
            <a:pPr eaLnBrk="1" hangingPunct="1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/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endParaRPr lang="en-US" sz="2000" dirty="0">
              <a:latin typeface="Gill Sans MT" panose="020B0502020104020203" pitchFamily="34" charset="77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63" y="4243245"/>
            <a:ext cx="1168790" cy="941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18" y="5772184"/>
            <a:ext cx="3225730" cy="972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2" y="4135165"/>
            <a:ext cx="1980856" cy="883132"/>
          </a:xfrm>
          <a:prstGeom prst="rect">
            <a:avLst/>
          </a:prstGeom>
        </p:spPr>
      </p:pic>
      <p:pic>
        <p:nvPicPr>
          <p:cNvPr id="7" name="Picture 4" descr="Broad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18" y="5526502"/>
            <a:ext cx="1877245" cy="4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18" y="6158061"/>
            <a:ext cx="835250" cy="586418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047395" y="1014223"/>
            <a:ext cx="259009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u="sng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Simon Lab: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>
                <a:latin typeface="Gill Sans MT" panose="020B0502020104020203" pitchFamily="34" charset="77"/>
              </a:rPr>
              <a:t> </a:t>
            </a:r>
            <a:r>
              <a:rPr lang="en-US" sz="2000" b="1" dirty="0" err="1">
                <a:latin typeface="Gill Sans MT" panose="020B0502020104020203" pitchFamily="34" charset="77"/>
              </a:rPr>
              <a:t>Itamar</a:t>
            </a:r>
            <a:r>
              <a:rPr lang="en-US" sz="2000" b="1" dirty="0">
                <a:latin typeface="Gill Sans MT" panose="020B0502020104020203" pitchFamily="34" charset="77"/>
              </a:rPr>
              <a:t> Simon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b="1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Elisheva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Javasky</a:t>
            </a:r>
            <a:endParaRPr lang="en-US" sz="2000" dirty="0">
              <a:latin typeface="Gill Sans MT" panose="020B0502020104020203" pitchFamily="34" charset="77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Inbal</a:t>
            </a:r>
            <a:r>
              <a:rPr lang="en-US" sz="2000" dirty="0">
                <a:latin typeface="Gill Sans MT" panose="020B0502020104020203" pitchFamily="34" charset="77"/>
              </a:rPr>
              <a:t> Shamir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Shashi</a:t>
            </a:r>
            <a:r>
              <a:rPr lang="en-US" sz="2000" dirty="0">
                <a:latin typeface="Gill Sans MT" panose="020B0502020104020203" pitchFamily="34" charset="77"/>
              </a:rPr>
              <a:t> Gandhi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t="17921" b="19961"/>
          <a:stretch/>
        </p:blipFill>
        <p:spPr>
          <a:xfrm>
            <a:off x="3099569" y="4135165"/>
            <a:ext cx="3388469" cy="13913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9369" y="4035344"/>
            <a:ext cx="3188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Gill Sans"/>
              </a:rPr>
              <a:t>Broad-Israel Science Foundation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199" y="5998503"/>
            <a:ext cx="2990219" cy="558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AC7291-4FAC-C24D-95AB-36A7F5CEE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713" y="922568"/>
            <a:ext cx="1938289" cy="24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2791"/>
      </p:ext>
    </p:extLst>
  </p:cSld>
  <p:clrMapOvr>
    <a:masterClrMapping/>
  </p:clrMapOvr>
  <p:transition spd="slow" advTm="1764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323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Mitotic nucleosome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depositioning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2000"/>
            <a:ext cx="9144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"/>
                <a:cs typeface="Gill Sans"/>
              </a:rPr>
              <a:t>A nucleosome marked with H3K4me3 is present at NFRs during mitosis.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This TSS nucleosome is distinguishable from its surroundings</a:t>
            </a:r>
          </a:p>
          <a:p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The +1 nucleosome appears to shift into the NFR area 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During mitosis there is specific </a:t>
            </a:r>
            <a:r>
              <a:rPr lang="en-US" sz="2000" dirty="0" err="1">
                <a:latin typeface="Gill Sans"/>
                <a:cs typeface="Gill Sans"/>
              </a:rPr>
              <a:t>deaceylation</a:t>
            </a:r>
            <a:r>
              <a:rPr lang="en-US" sz="2000" dirty="0">
                <a:latin typeface="Gill Sans"/>
                <a:cs typeface="Gill Sans"/>
              </a:rPr>
              <a:t> of the shifted nucleosome by HDAC/s</a:t>
            </a:r>
          </a:p>
          <a:p>
            <a:endParaRPr lang="en-US" sz="20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4" y="4424646"/>
            <a:ext cx="3671787" cy="2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69" y="6221900"/>
            <a:ext cx="79281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3"/>
              </a:rPr>
              <a:t>https://www.sciencemag.org/news/2017/09/are-preprints-future-biology-survival-guide-scientists</a:t>
            </a:r>
            <a:r>
              <a:rPr lang="en-US" sz="1400" dirty="0"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DBAB-5CBF-4848-8C37-C3C62CAB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9" y="1841500"/>
            <a:ext cx="88900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BADB1-F166-6D41-BD8B-32B6C7F9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20076"/>
            <a:ext cx="2971800" cy="10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1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95" y="884465"/>
            <a:ext cx="6269400" cy="574386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</p:spTree>
    <p:extLst>
      <p:ext uri="{BB962C8B-B14F-4D97-AF65-F5344CB8AC3E}">
        <p14:creationId xmlns:p14="http://schemas.microsoft.com/office/powerpoint/2010/main" val="4256296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“merge”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“complement”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75025898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Nurturing (Uri Alon)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45007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4449" y="1270050"/>
            <a:ext cx="4523459" cy="4399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47822" y="6451277"/>
            <a:ext cx="4792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Alon,</a:t>
            </a:r>
            <a:r>
              <a:rPr lang="en-US" sz="1600" i="1" dirty="0">
                <a:latin typeface="Gill Sans"/>
                <a:cs typeface="Gill Sans"/>
              </a:rPr>
              <a:t> </a:t>
            </a:r>
            <a:r>
              <a:rPr lang="en-US" sz="1600" b="1" dirty="0" err="1">
                <a:latin typeface="Gill Sans"/>
                <a:cs typeface="Gill Sans"/>
              </a:rPr>
              <a:t>Mol</a:t>
            </a:r>
            <a:r>
              <a:rPr lang="en-US" sz="1600" b="1" dirty="0">
                <a:latin typeface="Gill Sans"/>
                <a:cs typeface="Gill Sans"/>
              </a:rPr>
              <a:t> Cell </a:t>
            </a:r>
            <a:r>
              <a:rPr lang="en-US" sz="1600" dirty="0">
                <a:latin typeface="Gill Sans"/>
                <a:cs typeface="Gill Sans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20343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69" y="6221900"/>
            <a:ext cx="52428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3"/>
              </a:rPr>
              <a:t>http://homer.ucsd.edu/homer/ngs/quantification.html</a:t>
            </a:r>
            <a:endParaRPr lang="en-US" sz="1400" dirty="0">
              <a:latin typeface="Gill Sans"/>
              <a:cs typeface="Gill Sans"/>
            </a:endParaRPr>
          </a:p>
          <a:p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9144000" cy="25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710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https://xkcd.com/1168/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tar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Study of the mitotic epigenomic landscape 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" y="1696330"/>
            <a:ext cx="9143999" cy="3343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r>
              <a:rPr lang="en-US" sz="2400" dirty="0">
                <a:latin typeface="Gill Sans"/>
                <a:cs typeface="Gill Sans"/>
              </a:rPr>
              <a:t>Regulation of nucleosome deposition during mitosis</a:t>
            </a: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>
              <a:latin typeface="Gill Sans"/>
              <a:cs typeface="Gill Sans"/>
            </a:endParaRP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2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What serves as mitotic bookmarks for maintaining the epigenomic structure?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48840" y="6469162"/>
            <a:ext cx="26951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 panose="020B0502020104020203" pitchFamily="34" charset="77"/>
                <a:cs typeface="Gill Sans"/>
                <a:hlinkClick r:id="rId3"/>
              </a:rPr>
              <a:t>http://i.imgur.com/H11KQVx.gifv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</a:t>
            </a:r>
            <a:endParaRPr lang="en-US" sz="14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</p:txBody>
      </p:sp>
      <p:pic>
        <p:nvPicPr>
          <p:cNvPr id="5" name="Picture 4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8" y="2002118"/>
            <a:ext cx="3324412" cy="3324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28" y="2704871"/>
            <a:ext cx="5486399" cy="209288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  <a:cs typeface="Gill Sans"/>
              </a:rPr>
              <a:t>Mitotic changes: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Gill Sans MT" panose="020B0502020104020203" pitchFamily="34" charset="77"/>
                <a:cs typeface="Gill Sans"/>
              </a:rPr>
              <a:t>Chromosome structure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Gill Sans MT" panose="020B0502020104020203" pitchFamily="34" charset="77"/>
                <a:cs typeface="Gill Sans"/>
              </a:rPr>
              <a:t>RNAPol</a:t>
            </a:r>
            <a:r>
              <a:rPr lang="en-US" sz="2400" dirty="0">
                <a:latin typeface="Gill Sans MT" panose="020B0502020104020203" pitchFamily="34" charset="77"/>
                <a:cs typeface="Gill Sans"/>
              </a:rPr>
              <a:t>-II falls off (?)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Gill Sans MT" panose="020B0502020104020203" pitchFamily="34" charset="77"/>
                <a:cs typeface="Gill Sans"/>
              </a:rPr>
              <a:t>Transcription ceases (?)</a:t>
            </a:r>
          </a:p>
        </p:txBody>
      </p:sp>
    </p:spTree>
    <p:extLst>
      <p:ext uri="{BB962C8B-B14F-4D97-AF65-F5344CB8AC3E}">
        <p14:creationId xmlns:p14="http://schemas.microsoft.com/office/powerpoint/2010/main" val="3992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7 3.28393E-6 L 0.21551 -0.0025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Nucleosome Free Regions (NFRs)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0" y="1437416"/>
            <a:ext cx="7673433" cy="232789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23334" y="6531428"/>
            <a:ext cx="7080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Lee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Nat. Genetics</a:t>
            </a:r>
            <a:r>
              <a:rPr lang="en-US" sz="1400" dirty="0">
                <a:latin typeface="Gill Sans"/>
                <a:cs typeface="Gill Sans"/>
              </a:rPr>
              <a:t>, 2004;</a:t>
            </a:r>
            <a:r>
              <a:rPr lang="en-US" sz="1400" i="1" dirty="0">
                <a:latin typeface="Gill Sans"/>
                <a:cs typeface="Gill Sans"/>
              </a:rPr>
              <a:t> </a:t>
            </a:r>
            <a:r>
              <a:rPr lang="en-US" sz="1400" dirty="0">
                <a:latin typeface="Gill Sans"/>
                <a:cs typeface="Gill Sans"/>
              </a:rPr>
              <a:t>Hawkins &amp; </a:t>
            </a:r>
            <a:r>
              <a:rPr lang="en-US" sz="1400" dirty="0" err="1">
                <a:latin typeface="Gill Sans"/>
                <a:cs typeface="Gill Sans"/>
              </a:rPr>
              <a:t>Ren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Human Molecular Genetics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, 2006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t="6413"/>
          <a:stretch/>
        </p:blipFill>
        <p:spPr bwMode="auto">
          <a:xfrm>
            <a:off x="1927412" y="4071471"/>
            <a:ext cx="2864372" cy="22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7147" y="4866533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70500" y="5949752"/>
            <a:ext cx="1340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Gill Sans"/>
                <a:cs typeface="Gill Sans"/>
              </a:rPr>
              <a:t>RefSeq</a:t>
            </a:r>
            <a:r>
              <a:rPr lang="en-US" sz="1600" dirty="0">
                <a:latin typeface="Gill Sans"/>
                <a:cs typeface="Gill Sans"/>
              </a:rPr>
              <a:t> Genes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5430" y="3292062"/>
            <a:ext cx="0" cy="128740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Loss of Nucleosome Free Regions (NFRs) during mitosis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67055" y="6558204"/>
            <a:ext cx="2776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Liang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Molecular Cell</a:t>
            </a:r>
            <a:r>
              <a:rPr lang="en-US" sz="1400" dirty="0">
                <a:latin typeface="Gill Sans"/>
                <a:cs typeface="Gill Sans"/>
              </a:rPr>
              <a:t>, 2015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82514" y="1930178"/>
            <a:ext cx="5588784" cy="3171331"/>
            <a:chOff x="11150642" y="1916668"/>
            <a:chExt cx="5588784" cy="31713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7136"/>
            <a:stretch/>
          </p:blipFill>
          <p:spPr>
            <a:xfrm>
              <a:off x="14100395" y="2551000"/>
              <a:ext cx="2639031" cy="24506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0642" y="2286000"/>
              <a:ext cx="2616264" cy="280199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526216" y="191666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41393" y="1324920"/>
            <a:ext cx="2285601" cy="5435934"/>
            <a:chOff x="-536447" y="1249458"/>
            <a:chExt cx="2285601" cy="5435934"/>
          </a:xfrm>
        </p:grpSpPr>
        <p:sp>
          <p:nvSpPr>
            <p:cNvPr id="16" name="Rectangle 15"/>
            <p:cNvSpPr/>
            <p:nvPr/>
          </p:nvSpPr>
          <p:spPr>
            <a:xfrm rot="18900000">
              <a:off x="-2794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Mitotic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588303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Interphase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t="13271" b="-1"/>
            <a:stretch/>
          </p:blipFill>
          <p:spPr>
            <a:xfrm>
              <a:off x="-536447" y="1892299"/>
              <a:ext cx="2285601" cy="47930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45865" t="13711" r="28337" b="43117"/>
            <a:stretch/>
          </p:blipFill>
          <p:spPr>
            <a:xfrm>
              <a:off x="-103670" y="1916668"/>
              <a:ext cx="589622" cy="23858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18368" t="13711" r="54417" b="43117"/>
            <a:stretch/>
          </p:blipFill>
          <p:spPr>
            <a:xfrm>
              <a:off x="485952" y="1916668"/>
              <a:ext cx="622018" cy="238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238E-6 -4.18459E-6 L -0.31031 -4.184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89658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Histone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acetylations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 </a:t>
            </a:r>
            <a:r>
              <a:rPr lang="en-US" sz="2800" u="sng" dirty="0">
                <a:solidFill>
                  <a:srgbClr val="000099"/>
                </a:solidFill>
                <a:latin typeface="Gill Sans"/>
                <a:cs typeface="Gill Sans"/>
              </a:rPr>
              <a:t>retain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 mitotic NFR structure</a:t>
            </a:r>
          </a:p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&amp; conserved in mouse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7535" y="1264387"/>
            <a:ext cx="5079314" cy="5398216"/>
            <a:chOff x="187535" y="1341355"/>
            <a:chExt cx="5079314" cy="5398216"/>
          </a:xfrm>
        </p:grpSpPr>
        <p:sp>
          <p:nvSpPr>
            <p:cNvPr id="10" name="Rectangle 9"/>
            <p:cNvSpPr/>
            <p:nvPr/>
          </p:nvSpPr>
          <p:spPr>
            <a:xfrm>
              <a:off x="1046657" y="1631086"/>
              <a:ext cx="9347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H3K9ac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33" y="2000418"/>
              <a:ext cx="2216512" cy="23047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3543" y="1962597"/>
              <a:ext cx="2151674" cy="2304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35" y="4415259"/>
              <a:ext cx="2308061" cy="23047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1911" y="4434797"/>
              <a:ext cx="2294938" cy="230477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605856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42405" y="1341355"/>
              <a:ext cx="945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Gill Sans"/>
                  <a:cs typeface="Gill Sans"/>
                </a:rPr>
                <a:t>HeLaS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98777" y="1258836"/>
            <a:ext cx="2284133" cy="5314128"/>
            <a:chOff x="6298777" y="1335804"/>
            <a:chExt cx="2284133" cy="5314128"/>
          </a:xfrm>
        </p:grpSpPr>
        <p:sp>
          <p:nvSpPr>
            <p:cNvPr id="15" name="Rectangle 14"/>
            <p:cNvSpPr/>
            <p:nvPr/>
          </p:nvSpPr>
          <p:spPr>
            <a:xfrm>
              <a:off x="6516532" y="1335804"/>
              <a:ext cx="2066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Gill Sans"/>
                  <a:cs typeface="Gill Sans"/>
                </a:rPr>
                <a:t>Mouse G1E cells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8777" y="4448381"/>
              <a:ext cx="2207120" cy="22015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176" y="2000418"/>
              <a:ext cx="2158721" cy="22669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967102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182985" y="6558205"/>
            <a:ext cx="43202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Mouse data from: </a:t>
            </a:r>
            <a:r>
              <a:rPr lang="en-US" sz="1400" dirty="0" err="1">
                <a:latin typeface="Gill Sans"/>
                <a:cs typeface="Gill Sans"/>
              </a:rPr>
              <a:t>Hsiung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Genes &amp; </a:t>
            </a:r>
            <a:r>
              <a:rPr lang="en-US" sz="1400" b="1" dirty="0" err="1">
                <a:latin typeface="Gill Sans"/>
                <a:cs typeface="Gill Sans"/>
              </a:rPr>
              <a:t>Dev</a:t>
            </a:r>
            <a:r>
              <a:rPr lang="en-US" sz="1400" dirty="0">
                <a:latin typeface="Gill Sans"/>
                <a:cs typeface="Gill San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7043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NDR nucleosome is distinguishable from its surrounding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9867DA6-9CD9-4246-9272-E90FD1A59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BC704B-7333-0341-8B05-6F69F5CA9217}"/>
              </a:ext>
            </a:extLst>
          </p:cNvPr>
          <p:cNvGrpSpPr/>
          <p:nvPr/>
        </p:nvGrpSpPr>
        <p:grpSpPr>
          <a:xfrm>
            <a:off x="1881052" y="1071154"/>
            <a:ext cx="5460274" cy="5419972"/>
            <a:chOff x="1881051" y="956610"/>
            <a:chExt cx="5875790" cy="58324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57C679-0935-3247-991D-037F04CD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869" y="956610"/>
              <a:ext cx="5705972" cy="583242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0A3E2F-6079-7F49-8D66-B3E028F87D07}"/>
                </a:ext>
              </a:extLst>
            </p:cNvPr>
            <p:cNvSpPr/>
            <p:nvPr/>
          </p:nvSpPr>
          <p:spPr>
            <a:xfrm>
              <a:off x="1881051" y="956610"/>
              <a:ext cx="457200" cy="32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9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NDR nucleosome is distinguishable from its surrounding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D2552-894A-AD4A-9DD6-94B1E20F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92B02D-2528-8440-BA7B-6564B97A4202}"/>
              </a:ext>
            </a:extLst>
          </p:cNvPr>
          <p:cNvGrpSpPr/>
          <p:nvPr/>
        </p:nvGrpSpPr>
        <p:grpSpPr>
          <a:xfrm>
            <a:off x="1938233" y="1118386"/>
            <a:ext cx="5376000" cy="5308541"/>
            <a:chOff x="1938233" y="1118386"/>
            <a:chExt cx="5376000" cy="5308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E6DEC9-F1AB-9A43-B8B9-892A6688A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45"/>
            <a:stretch/>
          </p:blipFill>
          <p:spPr>
            <a:xfrm>
              <a:off x="2060024" y="1159465"/>
              <a:ext cx="5254209" cy="52674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268597-9BE4-374E-9B7B-0715B6B691B0}"/>
                </a:ext>
              </a:extLst>
            </p:cNvPr>
            <p:cNvSpPr/>
            <p:nvPr/>
          </p:nvSpPr>
          <p:spPr>
            <a:xfrm>
              <a:off x="1938233" y="1118386"/>
              <a:ext cx="457200" cy="32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3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96763</TotalTime>
  <Words>625</Words>
  <Application>Microsoft Macintosh PowerPoint</Application>
  <PresentationFormat>On-screen Show (4:3)</PresentationFormat>
  <Paragraphs>158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Angsana New</vt:lpstr>
      <vt:lpstr>Arial</vt:lpstr>
      <vt:lpstr>Calibri</vt:lpstr>
      <vt:lpstr>Gill Sans</vt:lpstr>
      <vt:lpstr>Gill Sans MT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678</cp:revision>
  <cp:lastPrinted>2013-05-16T14:52:24Z</cp:lastPrinted>
  <dcterms:created xsi:type="dcterms:W3CDTF">2013-03-27T15:02:07Z</dcterms:created>
  <dcterms:modified xsi:type="dcterms:W3CDTF">2019-02-12T14:30:55Z</dcterms:modified>
</cp:coreProperties>
</file>